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17"/>
  </p:notesMasterIdLst>
  <p:sldIdLst>
    <p:sldId id="261" r:id="rId2"/>
    <p:sldId id="258" r:id="rId3"/>
    <p:sldId id="303" r:id="rId4"/>
    <p:sldId id="304" r:id="rId5"/>
    <p:sldId id="305" r:id="rId6"/>
    <p:sldId id="315" r:id="rId7"/>
    <p:sldId id="312" r:id="rId8"/>
    <p:sldId id="313" r:id="rId9"/>
    <p:sldId id="314" r:id="rId10"/>
    <p:sldId id="307" r:id="rId11"/>
    <p:sldId id="308" r:id="rId12"/>
    <p:sldId id="309" r:id="rId13"/>
    <p:sldId id="316" r:id="rId14"/>
    <p:sldId id="317" r:id="rId15"/>
    <p:sldId id="318" r:id="rId16"/>
  </p:sldIdLst>
  <p:sldSz cx="12192000" cy="6858000"/>
  <p:notesSz cx="6858000" cy="9144000"/>
  <p:embeddedFontLst>
    <p:embeddedFont>
      <p:font typeface="Microsoft YaHei" panose="020B0503020204020204" pitchFamily="34" charset="-122"/>
      <p:regular r:id="rId18"/>
      <p:bold r:id="rId19"/>
    </p:embeddedFont>
    <p:embeddedFont>
      <p:font typeface="Martian Mono" panose="020B0009020000000004" charset="0"/>
      <p:regular r:id="rId20"/>
      <p:bold r:id="rId21"/>
    </p:embeddedFont>
    <p:embeddedFont>
      <p:font typeface="Ubuntu" panose="020B060402020202020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  <a:srgbClr val="23A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5BBAB-3814-14A3-6875-E9E319FAC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2C1DF0D-56D9-F67E-8D33-1186608A3B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F2532B0-3299-DE5E-D4CC-6742733761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8B4979F-A8D0-8396-D64C-228AB8373A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2997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0F987-A769-64F7-16D6-83C9C54CB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35D866D-2A10-708B-CE1D-C204192DF4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35D9427-9029-D02D-A182-596A9F5A11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4271FB-817B-E15A-F60F-DFE4192B2A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697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2AD72-1026-3479-FB39-916162BE2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88D6383-7211-D46C-FD31-A56437A88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D704F44-D19B-C426-07C4-4013B9A6A4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9F062FD-352C-A1DE-6D4A-3CFE392069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73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793F5-DC16-EFC4-1D8E-6AF68275A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532921F-39DC-4D29-C372-5A44848C6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95E04DA-8F51-4359-E900-7E5F37DF0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4D32027-AFD7-0027-D667-1D1B1D4080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3453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AC3EE-C3B2-184E-AA9E-58B2AC3F8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AB3BDFE-DFF9-3A53-60E1-5BD0E44FA8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5674025-C46C-F81C-BF28-9ABA562EDC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FCE8789-F2D4-CF76-832B-67C2423CC2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932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E4B8C-E632-BEAB-0888-F7610B10B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48C5C4C-DEF8-0785-CA05-B4883C9515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22EB410-EFE0-7353-290A-4936CA457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87949E-2426-B6D1-6430-F085C1FAA0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961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151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56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0754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07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336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287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32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94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64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350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4395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t>27.08.2025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6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11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1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949" y="1797144"/>
            <a:ext cx="8528407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t>Математическое образование в системе дошкольного образования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" panose="020B0009020000000004" pitchFamily="49" charset="0"/>
              <a:ea typeface="Moniqa Black" pitchFamily="2" charset="0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9469" y="5485414"/>
            <a:ext cx="577752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Великанова Юлия Юрьевна,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преподаватель кафедры дошкольного и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начального образования МАОУ ДПО ИПК,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почетный работник воспитания и просвещения РФ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/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/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</p:grpSp>
      <p:sp>
        <p:nvSpPr>
          <p:cNvPr id="7" name="Прямоугольник: скругленные углы 6"/>
          <p:cNvSpPr/>
          <p:nvPr/>
        </p:nvSpPr>
        <p:spPr>
          <a:xfrm>
            <a:off x="9031427" y="-746504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9750769" y="108021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>
              <a:fillRect/>
            </a:stretch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/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/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/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017337"/>
            <a:ext cx="12192000" cy="2028108"/>
            <a:chOff x="0" y="-1014054"/>
            <a:chExt cx="12192000" cy="202810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10609112" y="-345162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108694"/>
            <a:ext cx="1134330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Методические пособия для развития математических представлений</a:t>
            </a:r>
          </a:p>
        </p:txBody>
      </p:sp>
      <p:pic>
        <p:nvPicPr>
          <p:cNvPr id="9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76113" y="3869256"/>
            <a:ext cx="2056764" cy="2720975"/>
          </a:xfrm>
          <a:prstGeom prst="rect">
            <a:avLst/>
          </a:prstGeom>
        </p:spPr>
      </p:pic>
      <p:pic>
        <p:nvPicPr>
          <p:cNvPr id="10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84872" y="3869256"/>
            <a:ext cx="2056764" cy="2720975"/>
          </a:xfrm>
          <a:prstGeom prst="rect">
            <a:avLst/>
          </a:prstGeom>
        </p:spPr>
      </p:pic>
      <p:pic>
        <p:nvPicPr>
          <p:cNvPr id="11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12477" y="3869256"/>
            <a:ext cx="2056764" cy="2720975"/>
          </a:xfrm>
          <a:prstGeom prst="rect">
            <a:avLst/>
          </a:prstGeom>
        </p:spPr>
      </p:pic>
      <p:pic>
        <p:nvPicPr>
          <p:cNvPr id="12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81658" y="3869256"/>
            <a:ext cx="2056764" cy="2720975"/>
          </a:xfrm>
          <a:prstGeom prst="rect">
            <a:avLst/>
          </a:prstGeom>
        </p:spPr>
      </p:pic>
      <p:pic>
        <p:nvPicPr>
          <p:cNvPr id="13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96386" y="3869256"/>
            <a:ext cx="2056764" cy="2720975"/>
          </a:xfrm>
          <a:prstGeom prst="rect">
            <a:avLst/>
          </a:prstGeom>
        </p:spPr>
      </p:pic>
      <p:pic>
        <p:nvPicPr>
          <p:cNvPr id="14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038218" y="1007680"/>
            <a:ext cx="1673732" cy="2341372"/>
          </a:xfrm>
          <a:prstGeom prst="rect">
            <a:avLst/>
          </a:prstGeom>
        </p:spPr>
      </p:pic>
      <p:pic>
        <p:nvPicPr>
          <p:cNvPr id="15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813677" y="1007680"/>
            <a:ext cx="1673732" cy="2341372"/>
          </a:xfrm>
          <a:prstGeom prst="rect">
            <a:avLst/>
          </a:prstGeom>
        </p:spPr>
      </p:pic>
      <p:pic>
        <p:nvPicPr>
          <p:cNvPr id="16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565643" y="1007680"/>
            <a:ext cx="1673732" cy="2341372"/>
          </a:xfrm>
          <a:prstGeom prst="rect">
            <a:avLst/>
          </a:prstGeom>
        </p:spPr>
      </p:pic>
      <p:pic>
        <p:nvPicPr>
          <p:cNvPr id="17" name="object 1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295510" y="1007680"/>
            <a:ext cx="1673732" cy="2341372"/>
          </a:xfrm>
          <a:prstGeom prst="rect">
            <a:avLst/>
          </a:prstGeom>
        </p:spPr>
      </p:pic>
      <p:grpSp>
        <p:nvGrpSpPr>
          <p:cNvPr id="18" name="object 4"/>
          <p:cNvGrpSpPr/>
          <p:nvPr/>
        </p:nvGrpSpPr>
        <p:grpSpPr>
          <a:xfrm>
            <a:off x="262129" y="933385"/>
            <a:ext cx="11707495" cy="5657215"/>
            <a:chOff x="330708" y="943483"/>
            <a:chExt cx="11707495" cy="5657215"/>
          </a:xfrm>
        </p:grpSpPr>
        <p:pic>
          <p:nvPicPr>
            <p:cNvPr id="19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44692" y="3879354"/>
              <a:ext cx="2056764" cy="2720975"/>
            </a:xfrm>
            <a:prstGeom prst="rect">
              <a:avLst/>
            </a:prstGeom>
          </p:spPr>
        </p:pic>
        <p:pic>
          <p:nvPicPr>
            <p:cNvPr id="20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53451" y="3879354"/>
              <a:ext cx="2056764" cy="2720975"/>
            </a:xfrm>
            <a:prstGeom prst="rect">
              <a:avLst/>
            </a:prstGeom>
          </p:spPr>
        </p:pic>
        <p:pic>
          <p:nvPicPr>
            <p:cNvPr id="21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81056" y="3879354"/>
              <a:ext cx="2056764" cy="2720975"/>
            </a:xfrm>
            <a:prstGeom prst="rect">
              <a:avLst/>
            </a:prstGeom>
          </p:spPr>
        </p:pic>
        <p:pic>
          <p:nvPicPr>
            <p:cNvPr id="22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50237" y="3879354"/>
              <a:ext cx="2056764" cy="2720975"/>
            </a:xfrm>
            <a:prstGeom prst="rect">
              <a:avLst/>
            </a:prstGeom>
          </p:spPr>
        </p:pic>
        <p:pic>
          <p:nvPicPr>
            <p:cNvPr id="23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64965" y="3879354"/>
              <a:ext cx="2056764" cy="2720975"/>
            </a:xfrm>
            <a:prstGeom prst="rect">
              <a:avLst/>
            </a:prstGeom>
          </p:spPr>
        </p:pic>
        <p:pic>
          <p:nvPicPr>
            <p:cNvPr id="24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106797" y="1017778"/>
              <a:ext cx="1673732" cy="2341372"/>
            </a:xfrm>
            <a:prstGeom prst="rect">
              <a:avLst/>
            </a:prstGeom>
          </p:spPr>
        </p:pic>
        <p:pic>
          <p:nvPicPr>
            <p:cNvPr id="25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82256" y="1017778"/>
              <a:ext cx="1673732" cy="2341372"/>
            </a:xfrm>
            <a:prstGeom prst="rect">
              <a:avLst/>
            </a:prstGeom>
          </p:spPr>
        </p:pic>
        <p:pic>
          <p:nvPicPr>
            <p:cNvPr id="26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634222" y="1017778"/>
              <a:ext cx="1673732" cy="2341372"/>
            </a:xfrm>
            <a:prstGeom prst="rect">
              <a:avLst/>
            </a:prstGeom>
          </p:spPr>
        </p:pic>
        <p:pic>
          <p:nvPicPr>
            <p:cNvPr id="27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64089" y="1017778"/>
              <a:ext cx="1673732" cy="2341372"/>
            </a:xfrm>
            <a:prstGeom prst="rect">
              <a:avLst/>
            </a:prstGeom>
          </p:spPr>
        </p:pic>
        <p:pic>
          <p:nvPicPr>
            <p:cNvPr id="28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0708" y="944372"/>
              <a:ext cx="2037016" cy="2339975"/>
            </a:xfrm>
            <a:prstGeom prst="rect">
              <a:avLst/>
            </a:prstGeom>
          </p:spPr>
        </p:pic>
        <p:pic>
          <p:nvPicPr>
            <p:cNvPr id="29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51734" y="943483"/>
              <a:ext cx="2289810" cy="2339975"/>
            </a:xfrm>
            <a:prstGeom prst="rect">
              <a:avLst/>
            </a:prstGeom>
          </p:spPr>
        </p:pic>
      </p:grpSp>
      <p:sp>
        <p:nvSpPr>
          <p:cNvPr id="30" name="object 16"/>
          <p:cNvSpPr txBox="1"/>
          <p:nvPr/>
        </p:nvSpPr>
        <p:spPr>
          <a:xfrm>
            <a:off x="766063" y="3292855"/>
            <a:ext cx="11645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Л.Г.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600" b="1" i="0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Петерсон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31" name="object 17"/>
          <p:cNvSpPr txBox="1"/>
          <p:nvPr/>
        </p:nvSpPr>
        <p:spPr>
          <a:xfrm>
            <a:off x="2733548" y="3280029"/>
            <a:ext cx="13836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Е.Е.</a:t>
            </a:r>
            <a:r>
              <a:rPr kumimoji="0" sz="1600" b="1" i="0" u="none" strike="noStrike" kern="1200" cap="none" spc="-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600" b="1" i="0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Кочемасова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017337"/>
            <a:ext cx="12192000" cy="2028108"/>
            <a:chOff x="0" y="-1014054"/>
            <a:chExt cx="12192000" cy="202810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10609112" y="-345162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108694"/>
            <a:ext cx="1134330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Методические пособия для развития математических представлений</a:t>
            </a:r>
          </a:p>
        </p:txBody>
      </p:sp>
      <p:sp>
        <p:nvSpPr>
          <p:cNvPr id="32" name="object 6"/>
          <p:cNvSpPr txBox="1"/>
          <p:nvPr/>
        </p:nvSpPr>
        <p:spPr>
          <a:xfrm>
            <a:off x="150028" y="866058"/>
            <a:ext cx="11891944" cy="3430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artian Mono" panose="020B0009020000000004" pitchFamily="49" charset="0"/>
                <a:ea typeface="+mj-ea"/>
                <a:cs typeface="+mj-cs"/>
              </a:defRPr>
            </a:lvl1pPr>
          </a:lstStyle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АВТОРСКАЯ</a:t>
            </a:r>
            <a:r>
              <a:rPr kumimoji="0" lang="ru-RU" sz="2150" b="0" i="0" u="none" strike="noStrike" kern="120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 </a:t>
            </a: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МЕТОДИКА</a:t>
            </a:r>
            <a:r>
              <a:rPr kumimoji="0" lang="ru-RU" sz="2150" b="0" i="0" u="none" strike="noStrike" kern="120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 </a:t>
            </a: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ПО</a:t>
            </a:r>
            <a:r>
              <a:rPr kumimoji="0" lang="ru-RU" sz="2150" b="0" i="0" u="none" strike="noStrike" kern="120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 </a:t>
            </a: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РАЗВИТИЮ </a:t>
            </a:r>
            <a:r>
              <a:rPr kumimoji="0" lang="ru-RU" sz="2150" b="0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МАТЕМАТИЧЕСКИХ ПРЕДСТАВЛЕНИЙ</a:t>
            </a:r>
            <a:endParaRPr kumimoji="0" lang="ru-RU" sz="2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charset="-122"/>
              <a:ea typeface="+mj-ea"/>
              <a:cs typeface="Microsoft YaHei" panose="020B0503020204020204" charset="-122"/>
            </a:endParaRPr>
          </a:p>
        </p:txBody>
      </p:sp>
      <p:sp>
        <p:nvSpPr>
          <p:cNvPr id="33" name="object 7"/>
          <p:cNvSpPr txBox="1"/>
          <p:nvPr/>
        </p:nvSpPr>
        <p:spPr>
          <a:xfrm>
            <a:off x="463296" y="5483758"/>
            <a:ext cx="3224038" cy="7309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2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Система</a:t>
            </a:r>
            <a:r>
              <a:rPr kumimoji="0" sz="1800" b="0" i="0" u="none" strike="noStrike" kern="1200" cap="none" spc="-4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работы</a:t>
            </a:r>
            <a:r>
              <a:rPr kumimoji="0" sz="1800" b="0" i="0" u="none" strike="noStrike" kern="1200" cap="none" spc="-4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по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charset="-122"/>
              <a:ea typeface="+mn-ea"/>
              <a:cs typeface="Microsoft YaHei" panose="020B0503020204020204" charset="-122"/>
            </a:endParaRPr>
          </a:p>
          <a:p>
            <a:pPr marL="12700" marR="0" lvl="0" indent="0" algn="l" defTabSz="914400" rtl="0" eaLnBrk="1" fontAlgn="auto" latinLnBrk="0" hangingPunct="1">
              <a:lnSpc>
                <a:spcPts val="18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математическому</a:t>
            </a:r>
            <a:r>
              <a:rPr kumimoji="0" sz="1800" b="0" i="0" u="none" strike="noStrike" kern="120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1800" b="0" i="0" u="none" strike="noStrike" kern="1200" cap="none" spc="-10" normalizeH="0" baseline="0" noProof="0" dirty="0" err="1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развитию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и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пропедевтике</a:t>
            </a:r>
            <a:r>
              <a:rPr kumimoji="0" sz="1800" b="0" i="0" u="none" strike="noStrike" kern="120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трудностей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charset="-122"/>
              <a:ea typeface="+mn-ea"/>
              <a:cs typeface="Microsoft YaHei" panose="020B0503020204020204" charset="-122"/>
            </a:endParaRPr>
          </a:p>
        </p:txBody>
      </p:sp>
      <p:grpSp>
        <p:nvGrpSpPr>
          <p:cNvPr id="35" name="object 9"/>
          <p:cNvGrpSpPr/>
          <p:nvPr/>
        </p:nvGrpSpPr>
        <p:grpSpPr>
          <a:xfrm>
            <a:off x="178136" y="1339106"/>
            <a:ext cx="9467088" cy="5410200"/>
            <a:chOff x="188976" y="1005966"/>
            <a:chExt cx="9654540" cy="5410200"/>
          </a:xfrm>
        </p:grpSpPr>
        <p:pic>
          <p:nvPicPr>
            <p:cNvPr id="36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8976" y="1005966"/>
              <a:ext cx="7749540" cy="54737"/>
            </a:xfrm>
            <a:prstGeom prst="rect">
              <a:avLst/>
            </a:prstGeom>
          </p:spPr>
        </p:pic>
        <p:pic>
          <p:nvPicPr>
            <p:cNvPr id="37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9392" y="6361176"/>
              <a:ext cx="3765804" cy="54864"/>
            </a:xfrm>
            <a:prstGeom prst="rect">
              <a:avLst/>
            </a:prstGeom>
          </p:spPr>
        </p:pic>
        <p:pic>
          <p:nvPicPr>
            <p:cNvPr id="38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6344" y="1380743"/>
              <a:ext cx="2919984" cy="3706367"/>
            </a:xfrm>
            <a:prstGeom prst="rect">
              <a:avLst/>
            </a:prstGeom>
          </p:spPr>
        </p:pic>
        <p:pic>
          <p:nvPicPr>
            <p:cNvPr id="39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67499" y="2180970"/>
              <a:ext cx="2447544" cy="54737"/>
            </a:xfrm>
            <a:prstGeom prst="rect">
              <a:avLst/>
            </a:prstGeom>
          </p:spPr>
        </p:pic>
        <p:pic>
          <p:nvPicPr>
            <p:cNvPr id="40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29528" y="1488947"/>
              <a:ext cx="3713987" cy="873251"/>
            </a:xfrm>
            <a:prstGeom prst="rect">
              <a:avLst/>
            </a:prstGeom>
          </p:spPr>
        </p:pic>
      </p:grpSp>
      <p:sp>
        <p:nvSpPr>
          <p:cNvPr id="41" name="object 15"/>
          <p:cNvSpPr txBox="1"/>
          <p:nvPr/>
        </p:nvSpPr>
        <p:spPr>
          <a:xfrm>
            <a:off x="6134271" y="2074263"/>
            <a:ext cx="3514064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0" i="0" u="none" strike="noStrike" kern="1200" cap="none" spc="0" normalizeH="0" baseline="-300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АВТОР</a:t>
            </a:r>
            <a:r>
              <a:rPr kumimoji="0" sz="3000" b="0" i="0" u="none" strike="noStrike" kern="1200" cap="none" spc="-150" normalizeH="0" baseline="-300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Е.</a:t>
            </a:r>
            <a:r>
              <a:rPr kumimoji="0" sz="2000" b="1" i="0" u="none" strike="noStrike" kern="1200" cap="none" spc="-10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В.</a:t>
            </a:r>
            <a:r>
              <a:rPr kumimoji="0" sz="2000" b="1" i="0" u="none" strike="noStrike" kern="1200" cap="none" spc="-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 </a:t>
            </a:r>
            <a:r>
              <a:rPr kumimoji="0" sz="2000" b="1" i="0" u="none" strike="noStrike" kern="1200" cap="none" spc="-10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Microsoft YaHei" panose="020B0503020204020204" charset="-122"/>
                <a:ea typeface="+mn-ea"/>
                <a:cs typeface="Microsoft YaHei" panose="020B0503020204020204" charset="-122"/>
              </a:rPr>
              <a:t>СОЛОВЬЁВА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charset="-122"/>
              <a:ea typeface="+mn-ea"/>
              <a:cs typeface="Microsoft YaHei" panose="020B0503020204020204" charset="-122"/>
            </a:endParaRPr>
          </a:p>
        </p:txBody>
      </p:sp>
      <p:grpSp>
        <p:nvGrpSpPr>
          <p:cNvPr id="42" name="object 2"/>
          <p:cNvGrpSpPr/>
          <p:nvPr/>
        </p:nvGrpSpPr>
        <p:grpSpPr>
          <a:xfrm>
            <a:off x="3837856" y="2011292"/>
            <a:ext cx="2671445" cy="3137830"/>
            <a:chOff x="3654679" y="1000633"/>
            <a:chExt cx="2671445" cy="3137830"/>
          </a:xfrm>
        </p:grpSpPr>
        <p:pic>
          <p:nvPicPr>
            <p:cNvPr id="44" name="object 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60736" y="1016930"/>
              <a:ext cx="2659329" cy="3121533"/>
            </a:xfrm>
            <a:prstGeom prst="rect">
              <a:avLst/>
            </a:prstGeom>
          </p:spPr>
        </p:pic>
        <p:sp>
          <p:nvSpPr>
            <p:cNvPr id="45" name="object 5"/>
            <p:cNvSpPr/>
            <p:nvPr/>
          </p:nvSpPr>
          <p:spPr>
            <a:xfrm>
              <a:off x="3654679" y="1000633"/>
              <a:ext cx="2671445" cy="3133725"/>
            </a:xfrm>
            <a:custGeom>
              <a:avLst/>
              <a:gdLst/>
              <a:ahLst/>
              <a:cxnLst/>
              <a:rect l="l" t="t" r="r" b="b"/>
              <a:pathLst>
                <a:path w="2671445" h="3133725">
                  <a:moveTo>
                    <a:pt x="0" y="505459"/>
                  </a:moveTo>
                  <a:lnTo>
                    <a:pt x="2010283" y="0"/>
                  </a:lnTo>
                  <a:lnTo>
                    <a:pt x="2670937" y="2627756"/>
                  </a:lnTo>
                  <a:lnTo>
                    <a:pt x="660654" y="3133216"/>
                  </a:lnTo>
                  <a:lnTo>
                    <a:pt x="0" y="505459"/>
                  </a:lnTo>
                  <a:close/>
                </a:path>
              </a:pathLst>
            </a:custGeom>
            <a:ln w="952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grpSp>
        <p:nvGrpSpPr>
          <p:cNvPr id="46" name="object 16"/>
          <p:cNvGrpSpPr/>
          <p:nvPr/>
        </p:nvGrpSpPr>
        <p:grpSpPr>
          <a:xfrm>
            <a:off x="5669535" y="1326848"/>
            <a:ext cx="6522720" cy="5769610"/>
            <a:chOff x="5566346" y="995743"/>
            <a:chExt cx="6522720" cy="5769610"/>
          </a:xfrm>
        </p:grpSpPr>
        <p:pic>
          <p:nvPicPr>
            <p:cNvPr id="4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76900" y="3511448"/>
              <a:ext cx="2668447" cy="3118142"/>
            </a:xfrm>
            <a:prstGeom prst="rect">
              <a:avLst/>
            </a:prstGeom>
          </p:spPr>
        </p:pic>
        <p:sp>
          <p:nvSpPr>
            <p:cNvPr id="48" name="object 18"/>
            <p:cNvSpPr/>
            <p:nvPr/>
          </p:nvSpPr>
          <p:spPr>
            <a:xfrm>
              <a:off x="5571109" y="3505707"/>
              <a:ext cx="2680335" cy="3129915"/>
            </a:xfrm>
            <a:custGeom>
              <a:avLst/>
              <a:gdLst/>
              <a:ahLst/>
              <a:cxnLst/>
              <a:rect l="l" t="t" r="r" b="b"/>
              <a:pathLst>
                <a:path w="2680334" h="3129915">
                  <a:moveTo>
                    <a:pt x="0" y="497458"/>
                  </a:moveTo>
                  <a:lnTo>
                    <a:pt x="2037207" y="0"/>
                  </a:lnTo>
                  <a:lnTo>
                    <a:pt x="2679954" y="2632163"/>
                  </a:lnTo>
                  <a:lnTo>
                    <a:pt x="642746" y="3129635"/>
                  </a:lnTo>
                  <a:lnTo>
                    <a:pt x="0" y="497458"/>
                  </a:lnTo>
                  <a:close/>
                </a:path>
              </a:pathLst>
            </a:custGeom>
            <a:ln w="9525">
              <a:solidFill>
                <a:srgbClr val="53823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pic>
          <p:nvPicPr>
            <p:cNvPr id="4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312021" y="1006475"/>
              <a:ext cx="2766059" cy="3175380"/>
            </a:xfrm>
            <a:prstGeom prst="rect">
              <a:avLst/>
            </a:prstGeom>
          </p:spPr>
        </p:pic>
        <p:sp>
          <p:nvSpPr>
            <p:cNvPr id="50" name="object 20"/>
            <p:cNvSpPr/>
            <p:nvPr/>
          </p:nvSpPr>
          <p:spPr>
            <a:xfrm>
              <a:off x="9306179" y="1000505"/>
              <a:ext cx="2778125" cy="3187700"/>
            </a:xfrm>
            <a:custGeom>
              <a:avLst/>
              <a:gdLst/>
              <a:ahLst/>
              <a:cxnLst/>
              <a:rect l="l" t="t" r="r" b="b"/>
              <a:pathLst>
                <a:path w="2778125" h="3187700">
                  <a:moveTo>
                    <a:pt x="747902" y="0"/>
                  </a:moveTo>
                  <a:lnTo>
                    <a:pt x="2777871" y="583057"/>
                  </a:lnTo>
                  <a:lnTo>
                    <a:pt x="2029968" y="3187319"/>
                  </a:lnTo>
                  <a:lnTo>
                    <a:pt x="0" y="2604262"/>
                  </a:lnTo>
                  <a:lnTo>
                    <a:pt x="747902" y="0"/>
                  </a:lnTo>
                  <a:close/>
                </a:path>
              </a:pathLst>
            </a:custGeom>
            <a:ln w="9525">
              <a:solidFill>
                <a:srgbClr val="2E5496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pic>
          <p:nvPicPr>
            <p:cNvPr id="5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54899" y="3562857"/>
              <a:ext cx="2784563" cy="3191370"/>
            </a:xfrm>
            <a:prstGeom prst="rect">
              <a:avLst/>
            </a:prstGeom>
          </p:spPr>
        </p:pic>
        <p:sp>
          <p:nvSpPr>
            <p:cNvPr id="52" name="object 22"/>
            <p:cNvSpPr/>
            <p:nvPr/>
          </p:nvSpPr>
          <p:spPr>
            <a:xfrm>
              <a:off x="7948930" y="3556888"/>
              <a:ext cx="2796540" cy="3203575"/>
            </a:xfrm>
            <a:custGeom>
              <a:avLst/>
              <a:gdLst/>
              <a:ahLst/>
              <a:cxnLst/>
              <a:rect l="l" t="t" r="r" b="b"/>
              <a:pathLst>
                <a:path w="2796540" h="3203575">
                  <a:moveTo>
                    <a:pt x="789431" y="0"/>
                  </a:moveTo>
                  <a:lnTo>
                    <a:pt x="2796540" y="611251"/>
                  </a:lnTo>
                  <a:lnTo>
                    <a:pt x="2007108" y="3203289"/>
                  </a:lnTo>
                  <a:lnTo>
                    <a:pt x="0" y="2592044"/>
                  </a:lnTo>
                  <a:lnTo>
                    <a:pt x="789431" y="0"/>
                  </a:lnTo>
                  <a:close/>
                </a:path>
              </a:pathLst>
            </a:custGeom>
            <a:ln w="9525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pic>
        <p:nvPicPr>
          <p:cNvPr id="53" name="object 1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385156" y="5067515"/>
            <a:ext cx="1687067" cy="16885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017337"/>
            <a:ext cx="12192000" cy="2028108"/>
            <a:chOff x="0" y="-1014054"/>
            <a:chExt cx="12192000" cy="202810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10609112" y="-345162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108694"/>
            <a:ext cx="1134330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Методические пособия для развития математических представлений</a:t>
            </a:r>
          </a:p>
        </p:txBody>
      </p:sp>
      <p:sp>
        <p:nvSpPr>
          <p:cNvPr id="32" name="object 6"/>
          <p:cNvSpPr txBox="1"/>
          <p:nvPr/>
        </p:nvSpPr>
        <p:spPr>
          <a:xfrm>
            <a:off x="150028" y="866058"/>
            <a:ext cx="11891944" cy="3430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artian Mono" panose="020B0009020000000004" pitchFamily="49" charset="0"/>
                <a:ea typeface="+mj-ea"/>
                <a:cs typeface="+mj-cs"/>
              </a:defRPr>
            </a:lvl1pPr>
          </a:lstStyle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АВТОРСКАЯ</a:t>
            </a:r>
            <a:r>
              <a:rPr kumimoji="0" lang="ru-RU" sz="2150" b="0" i="0" u="none" strike="noStrike" kern="120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 </a:t>
            </a: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МЕТОДИКА</a:t>
            </a:r>
            <a:r>
              <a:rPr kumimoji="0" lang="ru-RU" sz="2150" b="0" i="0" u="none" strike="noStrike" kern="120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 </a:t>
            </a: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ПО</a:t>
            </a:r>
            <a:r>
              <a:rPr kumimoji="0" lang="ru-RU" sz="2150" b="0" i="0" u="none" strike="noStrike" kern="120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 </a:t>
            </a:r>
            <a:r>
              <a:rPr kumimoji="0" lang="ru-RU" sz="215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РАЗВИТИЮ </a:t>
            </a:r>
            <a:r>
              <a:rPr kumimoji="0" lang="ru-RU" sz="2150" b="0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Microsoft YaHei" panose="020B0503020204020204" charset="-122"/>
                <a:ea typeface="+mj-ea"/>
                <a:cs typeface="Microsoft YaHei" panose="020B0503020204020204" charset="-122"/>
              </a:rPr>
              <a:t>МАТЕМАТИЧЕСКИХ ПРЕДСТАВЛЕНИЙ</a:t>
            </a:r>
            <a:endParaRPr kumimoji="0" lang="ru-RU" sz="2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charset="-122"/>
              <a:ea typeface="+mj-ea"/>
              <a:cs typeface="Microsoft YaHei" panose="020B0503020204020204" charset="-122"/>
            </a:endParaRPr>
          </a:p>
        </p:txBody>
      </p:sp>
      <p:pic>
        <p:nvPicPr>
          <p:cNvPr id="26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8172" y="1838331"/>
            <a:ext cx="2863290" cy="3706367"/>
          </a:xfrm>
          <a:prstGeom prst="rect">
            <a:avLst/>
          </a:prstGeom>
        </p:spPr>
      </p:pic>
      <p:sp>
        <p:nvSpPr>
          <p:cNvPr id="27" name="object 2"/>
          <p:cNvSpPr txBox="1"/>
          <p:nvPr/>
        </p:nvSpPr>
        <p:spPr>
          <a:xfrm>
            <a:off x="3533537" y="1326848"/>
            <a:ext cx="8658463" cy="5174493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716915" marR="0" lvl="0" indent="0" algn="l" defTabSz="914400" rtl="0" eaLnBrk="1" fontAlgn="auto" latinLnBrk="0" hangingPunct="1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Ценность</a:t>
            </a:r>
            <a:r>
              <a:rPr kumimoji="0" sz="2400" b="1" i="0" u="none" strike="noStrike" kern="1200" cap="none" spc="-5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методики</a:t>
            </a:r>
            <a:r>
              <a:rPr kumimoji="0" sz="2400" b="1" i="0" u="none" strike="noStrike" kern="1200" cap="none" spc="-4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-</a:t>
            </a:r>
            <a:r>
              <a:rPr kumimoji="0" sz="2400" b="1" i="0" u="none" strike="noStrike" kern="1200" cap="none" spc="-35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</a:t>
            </a:r>
            <a:r>
              <a:rPr kumimoji="0" sz="2400" b="1" i="0" u="none" strike="noStrike" kern="1200" cap="none" spc="-3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наборе</a:t>
            </a:r>
            <a:r>
              <a:rPr kumimoji="0" sz="2400" b="1" i="0" u="none" strike="noStrike" kern="1200" cap="none" spc="-4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-1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предлагаемых</a:t>
            </a:r>
            <a:r>
              <a:rPr kumimoji="0" sz="2400" b="1" i="0" u="none" strike="noStrike" kern="1200" cap="none" spc="-45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авторских</a:t>
            </a:r>
            <a:r>
              <a:rPr kumimoji="0" sz="2400" b="1" i="0" u="none" strike="noStrike" kern="1200" cap="none" spc="-65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-1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ТЕХНОЛОГИЙ,</a:t>
            </a:r>
            <a:r>
              <a:rPr kumimoji="0" sz="2400" b="1" i="0" u="none" strike="noStrike" kern="1200" cap="none" spc="-4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которые</a:t>
            </a:r>
            <a:r>
              <a:rPr kumimoji="0" sz="2400" b="1" i="0" u="none" strike="noStrike" kern="1200" cap="none" spc="-5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1" i="0" u="none" strike="noStrike" kern="1200" cap="none" spc="-1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обеспечивают: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55E8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!</a:t>
            </a:r>
            <a:r>
              <a:rPr kumimoji="0" sz="2400" b="1" i="0" u="none" strike="noStrike" kern="1200" cap="none" spc="-3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сенсорное</a:t>
            </a:r>
            <a:r>
              <a:rPr kumimoji="0" sz="24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развитие</a:t>
            </a:r>
            <a:r>
              <a:rPr kumimoji="0" sz="2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ребенка</a:t>
            </a:r>
            <a:r>
              <a:rPr kumimoji="0" sz="2400" b="0" i="0" u="none" strike="noStrike" kern="1200" cap="none" spc="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(младший</a:t>
            </a:r>
            <a:r>
              <a:rPr kumimoji="0" sz="24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возраст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);</a:t>
            </a:r>
            <a:endParaRPr kumimoji="0" lang="ru-RU" sz="2400" b="0" i="0" u="none" strike="noStrike" kern="1200" cap="none" spc="-1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!</a:t>
            </a:r>
            <a:r>
              <a:rPr kumimoji="0" sz="2400" b="1" i="0" u="none" strike="noStrike" kern="1200" cap="none" spc="-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сенсорные</a:t>
            </a:r>
            <a:r>
              <a:rPr kumimoji="0" sz="2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праздники,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исследование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и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экспериментирование,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измерение</a:t>
            </a:r>
            <a:r>
              <a:rPr kumimoji="0" sz="2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величин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(старший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возраст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);</a:t>
            </a:r>
            <a:endParaRPr kumimoji="0" lang="ru-RU" sz="2400" b="0" i="0" u="none" strike="noStrike" kern="1200" cap="none" spc="-1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!</a:t>
            </a:r>
            <a:r>
              <a:rPr kumimoji="0" sz="2400" b="1" i="0" u="none" strike="noStrike" kern="1200" cap="none" spc="-8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включение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математического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содержания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</a:t>
            </a:r>
            <a:r>
              <a:rPr kumimoji="0" sz="2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продуктивную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творческую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деятельность:</a:t>
            </a:r>
            <a:r>
              <a:rPr kumimoji="0" sz="24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работа</a:t>
            </a:r>
            <a:r>
              <a:rPr kumimoji="0" sz="24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в</a:t>
            </a:r>
            <a:r>
              <a:rPr kumimoji="0" sz="24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тетрадях,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ts val="212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коллективные</a:t>
            </a:r>
            <a:r>
              <a:rPr kumimoji="0" sz="2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аппликации,</a:t>
            </a:r>
            <a:r>
              <a:rPr kumimoji="0" sz="2400" b="0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коллажи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;</a:t>
            </a:r>
            <a:endParaRPr kumimoji="0" lang="ru-RU" sz="2400" b="0" i="0" u="none" strike="noStrike" kern="1200" cap="none" spc="-1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ts val="212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!</a:t>
            </a:r>
            <a:r>
              <a:rPr kumimoji="0" sz="2400" b="1" i="0" u="none" strike="noStrike" kern="1200" cap="none" spc="-8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система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игровых</a:t>
            </a:r>
            <a:r>
              <a:rPr kumimoji="0" sz="24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форм,</a:t>
            </a:r>
            <a:r>
              <a:rPr kumimoji="0" sz="24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методов</a:t>
            </a:r>
            <a:r>
              <a:rPr kumimoji="0" sz="24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и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приемов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: </a:t>
            </a:r>
            <a:r>
              <a:rPr kumimoji="0" sz="24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математический</a:t>
            </a:r>
            <a:r>
              <a:rPr kumimoji="0" sz="2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театр,</a:t>
            </a:r>
            <a:r>
              <a:rPr kumimoji="0" sz="24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математические</a:t>
            </a:r>
            <a:r>
              <a:rPr kumimoji="0" sz="2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Calibri" panose="020F0502020204030204"/>
              </a:rPr>
              <a:t>спектакли.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402EDC-30CE-C335-A8E4-C549DFB69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44948C2-D5B3-56ED-40C2-CC7BA9DD45DB}"/>
              </a:ext>
            </a:extLst>
          </p:cNvPr>
          <p:cNvGrpSpPr/>
          <p:nvPr/>
        </p:nvGrpSpPr>
        <p:grpSpPr>
          <a:xfrm>
            <a:off x="0" y="-1017337"/>
            <a:ext cx="12192000" cy="2028108"/>
            <a:chOff x="0" y="-1014054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F6B730C0-16AA-6DCC-1F32-43A01D6F7C85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08370D9B-620F-02EF-CD81-330C65BB0186}"/>
                </a:ext>
              </a:extLst>
            </p:cNvPr>
            <p:cNvSpPr/>
            <p:nvPr/>
          </p:nvSpPr>
          <p:spPr>
            <a:xfrm rot="3246842">
              <a:off x="10609112" y="-345162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566C140-2D61-A2F8-BE41-AFBBF4B17D69}"/>
              </a:ext>
            </a:extLst>
          </p:cNvPr>
          <p:cNvSpPr txBox="1"/>
          <p:nvPr/>
        </p:nvSpPr>
        <p:spPr>
          <a:xfrm>
            <a:off x="196424" y="324956"/>
            <a:ext cx="1134330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Технологии для развития математических представлений</a:t>
            </a:r>
          </a:p>
        </p:txBody>
      </p:sp>
      <p:grpSp>
        <p:nvGrpSpPr>
          <p:cNvPr id="6" name="object 2">
            <a:extLst>
              <a:ext uri="{FF2B5EF4-FFF2-40B4-BE49-F238E27FC236}">
                <a16:creationId xmlns:a16="http://schemas.microsoft.com/office/drawing/2014/main" id="{40B6464C-3F92-CC25-3850-953821C26CAF}"/>
              </a:ext>
            </a:extLst>
          </p:cNvPr>
          <p:cNvGrpSpPr/>
          <p:nvPr/>
        </p:nvGrpSpPr>
        <p:grpSpPr>
          <a:xfrm>
            <a:off x="105156" y="968990"/>
            <a:ext cx="11734800" cy="6022975"/>
            <a:chOff x="288036" y="382524"/>
            <a:chExt cx="11734800" cy="6022975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96990F65-84FC-924F-B554-0E834BA00D4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5819" y="382524"/>
              <a:ext cx="6922008" cy="4112574"/>
            </a:xfrm>
            <a:prstGeom prst="rect">
              <a:avLst/>
            </a:prstGeom>
          </p:spPr>
        </p:pic>
        <p:pic>
          <p:nvPicPr>
            <p:cNvPr id="8" name="object 4">
              <a:extLst>
                <a:ext uri="{FF2B5EF4-FFF2-40B4-BE49-F238E27FC236}">
                  <a16:creationId xmlns:a16="http://schemas.microsoft.com/office/drawing/2014/main" id="{F3F2C68E-EE5A-DE06-0BBD-A56BAA3CB3A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7371" y="3253740"/>
              <a:ext cx="4855464" cy="1999488"/>
            </a:xfrm>
            <a:prstGeom prst="rect">
              <a:avLst/>
            </a:prstGeom>
          </p:spPr>
        </p:pic>
        <p:pic>
          <p:nvPicPr>
            <p:cNvPr id="9" name="object 5">
              <a:extLst>
                <a:ext uri="{FF2B5EF4-FFF2-40B4-BE49-F238E27FC236}">
                  <a16:creationId xmlns:a16="http://schemas.microsoft.com/office/drawing/2014/main" id="{D49073FE-7C8C-4CB1-FF92-17E7894AF579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8036" y="4155947"/>
              <a:ext cx="4736592" cy="2249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8124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556416-B327-A95E-E1DC-CB9F32FFB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70FA01F-9CF2-E3B8-C9D7-C65562B1A469}"/>
              </a:ext>
            </a:extLst>
          </p:cNvPr>
          <p:cNvGrpSpPr/>
          <p:nvPr/>
        </p:nvGrpSpPr>
        <p:grpSpPr>
          <a:xfrm>
            <a:off x="0" y="-1017337"/>
            <a:ext cx="12192000" cy="2028108"/>
            <a:chOff x="0" y="-1014054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BDBB0D-77DD-75F4-CF8E-E06116389F68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90602807-5D5F-66D8-174C-76AA5219FF5D}"/>
                </a:ext>
              </a:extLst>
            </p:cNvPr>
            <p:cNvSpPr/>
            <p:nvPr/>
          </p:nvSpPr>
          <p:spPr>
            <a:xfrm rot="3246842">
              <a:off x="10609112" y="-345162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B7ACAEE-3C21-9164-DD41-8CEC3A265C60}"/>
              </a:ext>
            </a:extLst>
          </p:cNvPr>
          <p:cNvSpPr txBox="1"/>
          <p:nvPr/>
        </p:nvSpPr>
        <p:spPr>
          <a:xfrm>
            <a:off x="196424" y="324956"/>
            <a:ext cx="1134330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Условия для развития математических представлений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00F12C-D041-2366-540E-F33B33DFC56A}"/>
              </a:ext>
            </a:extLst>
          </p:cNvPr>
          <p:cNvSpPr txBox="1"/>
          <p:nvPr/>
        </p:nvSpPr>
        <p:spPr>
          <a:xfrm>
            <a:off x="432054" y="1181576"/>
            <a:ext cx="1140942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Интеграция математики с видами детской деятельности.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Обогащение РППС: материалы для экспериментирования и измерения, картотеки игр и проблемных ситуаций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Проведение цикла методических мероприятий для педагогов: семинары-практикумы по освоению новых технологий, открытые просмотры, мастер-классы по использованию современных методик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Повышение квалификации педагогов в области математического развития дошкольников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637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BF6836-5157-F7E8-1504-CAF8FBDD0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C73329-F6C0-B9B4-9A38-B98F48084D60}"/>
              </a:ext>
            </a:extLst>
          </p:cNvPr>
          <p:cNvSpPr txBox="1"/>
          <p:nvPr/>
        </p:nvSpPr>
        <p:spPr>
          <a:xfrm>
            <a:off x="268949" y="1797144"/>
            <a:ext cx="8528407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t>Математическое образование в системе дошкольного образования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" panose="020B0009020000000004" pitchFamily="49" charset="0"/>
              <a:ea typeface="Moniqa Black" pitchFamily="2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FF556E-2B1D-4514-A80C-99C52B5C4D33}"/>
              </a:ext>
            </a:extLst>
          </p:cNvPr>
          <p:cNvSpPr txBox="1"/>
          <p:nvPr/>
        </p:nvSpPr>
        <p:spPr>
          <a:xfrm>
            <a:off x="2159469" y="5485414"/>
            <a:ext cx="577752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Великанова Юлия Юрьевна,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преподаватель кафедры дошкольного и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начального образования МАОУ ДПО ИПК,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почетный работник воспитания и просвещения РФ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BA040FE-14D6-0509-5151-E8F7EDFFC5FF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8D03B0C5-D97A-FA21-1B24-051B50D054BE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91F52D4E-DD86-773F-D69E-96E196431379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B0A2DAD-0253-3E04-4FA9-A4ABFA677386}"/>
              </a:ext>
            </a:extLst>
          </p:cNvPr>
          <p:cNvSpPr/>
          <p:nvPr/>
        </p:nvSpPr>
        <p:spPr>
          <a:xfrm>
            <a:off x="9031427" y="-746504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D19F3C9B-5E62-C72F-410B-A73CAF34A270}"/>
              </a:ext>
            </a:extLst>
          </p:cNvPr>
          <p:cNvGrpSpPr/>
          <p:nvPr/>
        </p:nvGrpSpPr>
        <p:grpSpPr>
          <a:xfrm>
            <a:off x="9750769" y="108021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1203281C-4BFC-F7E0-38C4-16EB9A6B7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2AFF5D3-A810-F80A-295B-54684B81F4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>
              <a:fillRect/>
            </a:stretch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7F77D440-1E7D-2837-A4B2-8E5931885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E6C32280-9501-EEE3-9E69-FECC7F132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F869007F-2271-F896-855D-7E25175D2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7873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377546"/>
            <a:ext cx="12192000" cy="6589902"/>
            <a:chOff x="0" y="0"/>
            <a:chExt cx="12192000" cy="658990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5924706" y="5230686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99014"/>
            <a:ext cx="1134330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Распоряжение Правительства РФ от 19 ноября 2024 года №3333-р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1931" y="1071287"/>
            <a:ext cx="4985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Использование системного подхода в решении вопросов преподавания математики и естественно-научных предметов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931" y="3491018"/>
            <a:ext cx="56135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Утвержден комплексный план мероприятий по повышению качества математического и естественно-научного образования на период до 2030 года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18996" t="17572" r="19707" b="24322"/>
          <a:stretch>
            <a:fillRect/>
          </a:stretch>
        </p:blipFill>
        <p:spPr>
          <a:xfrm>
            <a:off x="6064703" y="696357"/>
            <a:ext cx="5613597" cy="4257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33440" t="28712" r="33279" b="32408"/>
          <a:stretch>
            <a:fillRect/>
          </a:stretch>
        </p:blipFill>
        <p:spPr>
          <a:xfrm>
            <a:off x="7859573" y="2949887"/>
            <a:ext cx="4075578" cy="3809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2061"/>
            <a:ext cx="12192000" cy="2028108"/>
            <a:chOff x="0" y="-918778"/>
            <a:chExt cx="12192000" cy="202810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10303890" y="-249886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99014"/>
            <a:ext cx="11343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Комплексный план мероприятий  по повышению качества математического и естественно-научного образования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на период до 2030 года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8777" y="1218187"/>
            <a:ext cx="10045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Задачами комплексного плана мероприятий являются: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8777" y="1854161"/>
            <a:ext cx="112445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- повышение качества преподавания математики и естественнонаучных предметов в государственных общеобразовательных организациях;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- повышение качества подготовки и муниципальных учителей математики  и естественно-научных предметов;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- устранение дефицита учителей математики и естественно-научных предметов в государственных и муниципальных общеобразовательных организациях.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2061"/>
            <a:ext cx="12192000" cy="2028108"/>
            <a:chOff x="0" y="-918778"/>
            <a:chExt cx="12192000" cy="202810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10303890" y="-249886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99014"/>
            <a:ext cx="11343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Комплексный план мероприятий  по повышению качества математического и естественно-научного образования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на период до 2030 года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8777" y="1218187"/>
            <a:ext cx="10045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Мероприятия комплексного плана на федеральном уровне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35" y="2297240"/>
            <a:ext cx="11902211" cy="2713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922061"/>
            <a:ext cx="12192000" cy="2028108"/>
            <a:chOff x="0" y="-918778"/>
            <a:chExt cx="12192000" cy="202810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10303890" y="-249886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8136" y="99014"/>
            <a:ext cx="11343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Комплексный план мероприятий  по повышению качества математического и естественно-научного образования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на период до 2030 года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8777" y="1218187"/>
            <a:ext cx="10720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Мероприятия комплексного плана на федеральном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и региональном уровнях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988" y="2257424"/>
            <a:ext cx="11806322" cy="3655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6DC9F6-BF89-50F8-56F0-8F0D7CA0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DA93081-33B9-7532-958D-BFD154BD9CDC}"/>
              </a:ext>
            </a:extLst>
          </p:cNvPr>
          <p:cNvGrpSpPr/>
          <p:nvPr/>
        </p:nvGrpSpPr>
        <p:grpSpPr>
          <a:xfrm>
            <a:off x="0" y="-124211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94F93F6-11DA-6E41-DF4C-367B8280511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E407E26-C578-A6D4-7FAD-1EA6D425D576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18DF77B-5920-10E6-3E25-6F426562D30B}"/>
              </a:ext>
            </a:extLst>
          </p:cNvPr>
          <p:cNvSpPr txBox="1"/>
          <p:nvPr/>
        </p:nvSpPr>
        <p:spPr>
          <a:xfrm>
            <a:off x="351934" y="361533"/>
            <a:ext cx="905506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Понятие «математическое образование»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4B0413-C3D6-BA7D-D6AA-E93582DAA04D}"/>
              </a:ext>
            </a:extLst>
          </p:cNvPr>
          <p:cNvSpPr txBox="1"/>
          <p:nvPr/>
        </p:nvSpPr>
        <p:spPr>
          <a:xfrm>
            <a:off x="209550" y="1085173"/>
            <a:ext cx="571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Математическое</a:t>
            </a:r>
            <a:r>
              <a:rPr kumimoji="0" lang="en-US" alt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образование</a:t>
            </a:r>
            <a:r>
              <a:rPr kumimoji="0" lang="ru-RU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 ДОО ?</a:t>
            </a:r>
            <a:endParaRPr kumimoji="0" lang="en-US" altLang="ru-RU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BB21B7-0DF1-5A58-BF71-55AC5185ED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63006">
            <a:off x="8975398" y="3515413"/>
            <a:ext cx="1947226" cy="19472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3B429B-7FC8-9F20-03BC-B6148F92E9D2}"/>
              </a:ext>
            </a:extLst>
          </p:cNvPr>
          <p:cNvSpPr txBox="1"/>
          <p:nvPr/>
        </p:nvSpPr>
        <p:spPr>
          <a:xfrm rot="20801539">
            <a:off x="4929410" y="1175550"/>
            <a:ext cx="5778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ФЭМП</a:t>
            </a:r>
            <a:endParaRPr kumimoji="0" lang="en-US" altLang="ru-RU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B75E13-FBF8-A162-45F1-4A77A4A9B6D4}"/>
              </a:ext>
            </a:extLst>
          </p:cNvPr>
          <p:cNvSpPr txBox="1"/>
          <p:nvPr/>
        </p:nvSpPr>
        <p:spPr>
          <a:xfrm rot="20725353">
            <a:off x="7164712" y="1950484"/>
            <a:ext cx="5778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РЭМП</a:t>
            </a:r>
            <a:endParaRPr kumimoji="0" lang="en-US" altLang="ru-RU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DEDEF-D93D-A2E7-8E68-8BDA6978866C}"/>
              </a:ext>
            </a:extLst>
          </p:cNvPr>
          <p:cNvSpPr txBox="1"/>
          <p:nvPr/>
        </p:nvSpPr>
        <p:spPr>
          <a:xfrm>
            <a:off x="75128" y="3924322"/>
            <a:ext cx="888312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ПРЕДСТАВЛЕНИЯ (ФОП ДО)</a:t>
            </a:r>
            <a:endParaRPr kumimoji="0" lang="en-US" altLang="ru-RU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CA2F23-FDF3-D046-6437-BF78C0DC1547}"/>
              </a:ext>
            </a:extLst>
          </p:cNvPr>
          <p:cNvSpPr txBox="1"/>
          <p:nvPr/>
        </p:nvSpPr>
        <p:spPr>
          <a:xfrm>
            <a:off x="1580659" y="5465436"/>
            <a:ext cx="10497041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ЭЛЕМЕНТАРНЫЕ МАТЕМАТИЧЕСКИЕ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ПРЕДСТАВЛЕНИЯ (ФАОП ДО)</a:t>
            </a:r>
            <a:endParaRPr kumimoji="0" lang="en-US" alt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493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-1264338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/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1934" y="361533"/>
            <a:ext cx="905506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Понятие «математическое образование»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161" y="1158144"/>
            <a:ext cx="11272089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Математическое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образование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–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это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целенаправленный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процесс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обучения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математике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формирования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математической</a:t>
            </a:r>
            <a:r>
              <a:rPr kumimoji="0" lang="en-US" alt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культуры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,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направленный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на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подготовку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детей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к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применению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необходимых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математических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знаний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умений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процессе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жизнедеятельности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осуществляемый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ходе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изучения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математики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на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уровне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дошкольного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образования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с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целью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формирования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у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детей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математических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знаний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умений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,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соответствующих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потребностям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общества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возможностям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интеллектуального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развития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детей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,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а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также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способов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рациональной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умственной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деятельности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,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способствующих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развитию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мышления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детей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их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математической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речи</a:t>
            </a:r>
            <a:r>
              <a:rPr kumimoji="0" lang="en-US" alt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С</a:t>
            </a:r>
            <a:r>
              <a:rPr kumimoji="0" lang="en-US" alt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. </a:t>
            </a:r>
            <a:r>
              <a:rPr kumimoji="0" lang="en-US" alt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А</a:t>
            </a:r>
            <a:r>
              <a:rPr kumimoji="0" lang="en-US" alt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. </a:t>
            </a:r>
            <a:r>
              <a:rPr kumimoji="0" lang="en-US" alt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Новоселов</a:t>
            </a:r>
            <a:r>
              <a:rPr kumimoji="0" lang="en-US" alt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, </a:t>
            </a:r>
            <a:r>
              <a:rPr kumimoji="0" lang="en-US" alt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Л</a:t>
            </a:r>
            <a:r>
              <a:rPr kumimoji="0" lang="en-US" alt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. </a:t>
            </a:r>
            <a:r>
              <a:rPr kumimoji="0" lang="en-US" alt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</a:t>
            </a:r>
            <a:r>
              <a:rPr kumimoji="0" lang="en-US" alt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. </a:t>
            </a:r>
            <a:r>
              <a:rPr kumimoji="0" lang="en-US" alt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buntu" panose="020B0504030602030204" pitchFamily="34" charset="0"/>
                <a:ea typeface="Moniqa Black" pitchFamily="2" charset="0"/>
                <a:cs typeface="+mn-cs"/>
              </a:rPr>
              <a:t>Воронина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74BDAD-1224-EEA0-99BD-FE3393D38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5004">
            <a:off x="50849" y="6065491"/>
            <a:ext cx="1166623" cy="11666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A3EDE-39CB-CF26-06E6-7D9ACAE39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06D3AE9-1533-7A45-9864-47C808575788}"/>
              </a:ext>
            </a:extLst>
          </p:cNvPr>
          <p:cNvSpPr/>
          <p:nvPr/>
        </p:nvSpPr>
        <p:spPr>
          <a:xfrm>
            <a:off x="0" y="0"/>
            <a:ext cx="12192000" cy="997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0CE64E9D-F7E2-909F-0F8D-7AB21637FD6B}"/>
              </a:ext>
            </a:extLst>
          </p:cNvPr>
          <p:cNvSpPr/>
          <p:nvPr/>
        </p:nvSpPr>
        <p:spPr>
          <a:xfrm rot="8988682">
            <a:off x="6420290" y="3280769"/>
            <a:ext cx="2028108" cy="708424"/>
          </a:xfrm>
          <a:custGeom>
            <a:avLst/>
            <a:gdLst>
              <a:gd name="connsiteX0" fmla="*/ 0 w 11204293"/>
              <a:gd name="connsiteY0" fmla="*/ 347241 h 359036"/>
              <a:gd name="connsiteX1" fmla="*/ 1203767 w 11204293"/>
              <a:gd name="connsiteY1" fmla="*/ 57874 h 359036"/>
              <a:gd name="connsiteX2" fmla="*/ 2789499 w 11204293"/>
              <a:gd name="connsiteY2" fmla="*/ 324091 h 359036"/>
              <a:gd name="connsiteX3" fmla="*/ 4953964 w 11204293"/>
              <a:gd name="connsiteY3" fmla="*/ 104172 h 359036"/>
              <a:gd name="connsiteX4" fmla="*/ 6643868 w 11204293"/>
              <a:gd name="connsiteY4" fmla="*/ 347241 h 359036"/>
              <a:gd name="connsiteX5" fmla="*/ 8194876 w 11204293"/>
              <a:gd name="connsiteY5" fmla="*/ 57874 h 359036"/>
              <a:gd name="connsiteX6" fmla="*/ 9711159 w 11204293"/>
              <a:gd name="connsiteY6" fmla="*/ 358815 h 359036"/>
              <a:gd name="connsiteX7" fmla="*/ 11204293 w 11204293"/>
              <a:gd name="connsiteY7" fmla="*/ 0 h 35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04293" h="359036">
                <a:moveTo>
                  <a:pt x="0" y="347241"/>
                </a:moveTo>
                <a:cubicBezTo>
                  <a:pt x="369425" y="204486"/>
                  <a:pt x="738851" y="61732"/>
                  <a:pt x="1203767" y="57874"/>
                </a:cubicBezTo>
                <a:cubicBezTo>
                  <a:pt x="1668683" y="54016"/>
                  <a:pt x="2164466" y="316375"/>
                  <a:pt x="2789499" y="324091"/>
                </a:cubicBezTo>
                <a:cubicBezTo>
                  <a:pt x="3414532" y="331807"/>
                  <a:pt x="4311569" y="100314"/>
                  <a:pt x="4953964" y="104172"/>
                </a:cubicBezTo>
                <a:cubicBezTo>
                  <a:pt x="5596359" y="108030"/>
                  <a:pt x="6103716" y="354957"/>
                  <a:pt x="6643868" y="347241"/>
                </a:cubicBezTo>
                <a:cubicBezTo>
                  <a:pt x="7184020" y="339525"/>
                  <a:pt x="7683661" y="55945"/>
                  <a:pt x="8194876" y="57874"/>
                </a:cubicBezTo>
                <a:cubicBezTo>
                  <a:pt x="8706091" y="59803"/>
                  <a:pt x="9209590" y="368461"/>
                  <a:pt x="9711159" y="358815"/>
                </a:cubicBezTo>
                <a:cubicBezTo>
                  <a:pt x="10212728" y="349169"/>
                  <a:pt x="11007523" y="88739"/>
                  <a:pt x="11204293" y="0"/>
                </a:cubicBezTo>
              </a:path>
            </a:pathLst>
          </a:custGeom>
          <a:noFill/>
          <a:ln w="28575">
            <a:solidFill>
              <a:schemeClr val="bg1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AD90EC-1E2D-7841-C294-5B70E347DE67}"/>
              </a:ext>
            </a:extLst>
          </p:cNvPr>
          <p:cNvSpPr txBox="1"/>
          <p:nvPr/>
        </p:nvSpPr>
        <p:spPr>
          <a:xfrm>
            <a:off x="351934" y="361533"/>
            <a:ext cx="905506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Понятие «математическое образование»</a:t>
            </a:r>
          </a:p>
        </p:txBody>
      </p:sp>
      <p:sp>
        <p:nvSpPr>
          <p:cNvPr id="3" name="object 19">
            <a:extLst>
              <a:ext uri="{FF2B5EF4-FFF2-40B4-BE49-F238E27FC236}">
                <a16:creationId xmlns:a16="http://schemas.microsoft.com/office/drawing/2014/main" id="{F7237DC6-7FBD-07F5-AD93-F2935527EAF8}"/>
              </a:ext>
            </a:extLst>
          </p:cNvPr>
          <p:cNvSpPr txBox="1"/>
          <p:nvPr/>
        </p:nvSpPr>
        <p:spPr>
          <a:xfrm>
            <a:off x="852036" y="1465367"/>
            <a:ext cx="10043128" cy="138845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55600" marR="348615" lvl="0" indent="-70485" algn="just" defTabSz="914400" rtl="0" eaLnBrk="1" fontAlgn="auto" latinLnBrk="0" hangingPunct="1">
              <a:lnSpc>
                <a:spcPct val="99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600" b="0" i="0" u="none" strike="noStrike" kern="1200" cap="none" spc="-2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Обучение</a:t>
            </a:r>
            <a:r>
              <a:rPr kumimoji="0" sz="36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sz="3600" b="0" i="0" u="none" strike="noStrike" kern="1200" cap="none" spc="-2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математике</a:t>
            </a:r>
            <a:r>
              <a:rPr kumimoji="0" sz="3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3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sz="5400" b="1" i="0" u="none" strike="noStrike" kern="1200" cap="none" spc="-3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=</a:t>
            </a:r>
            <a:r>
              <a:rPr kumimoji="0" sz="3600" b="0" i="0" u="none" strike="noStrike" kern="1200" cap="none" spc="-3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3600" b="0" i="0" u="none" strike="noStrike" kern="1200" cap="none" spc="-3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sz="36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Развитие</a:t>
            </a:r>
            <a:r>
              <a:rPr kumimoji="0" sz="3600" b="0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sz="3600" b="0" i="0" u="none" strike="noStrike" kern="1200" cap="none" spc="-26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элементарных</a:t>
            </a:r>
            <a:r>
              <a:rPr kumimoji="0" sz="3600" b="0" i="0" u="none" strike="noStrike" kern="1200" cap="none" spc="-2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3600" b="0" i="0" u="none" strike="noStrike" kern="1200" cap="none" spc="-2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 математических </a:t>
            </a:r>
            <a:r>
              <a:rPr kumimoji="0" sz="3600" b="0" i="0" u="none" strike="noStrike" kern="1200" cap="none" spc="-2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представлений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Microsoft Sans Serif" panose="020B0604020202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8DB562-26C3-4C01-2957-A8BD8BB9CA0A}"/>
              </a:ext>
            </a:extLst>
          </p:cNvPr>
          <p:cNvSpPr txBox="1"/>
          <p:nvPr/>
        </p:nvSpPr>
        <p:spPr>
          <a:xfrm>
            <a:off x="4718649" y="4451069"/>
            <a:ext cx="7071504" cy="227241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Сравнение</a:t>
            </a:r>
            <a:r>
              <a:rPr kumimoji="0" lang="ru-RU" sz="2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2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предметов</a:t>
            </a:r>
            <a:r>
              <a:rPr kumimoji="0" lang="ru-RU" sz="2800" b="0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22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и</a:t>
            </a:r>
            <a:r>
              <a:rPr kumimoji="0" lang="ru-RU" sz="2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2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групп</a:t>
            </a:r>
            <a:r>
              <a:rPr kumimoji="0" lang="ru-RU" sz="2800" b="0" i="0" u="none" strike="noStrike" kern="120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1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предметов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Microsoft Sans Serif" panose="020B0604020202020204"/>
            </a:endParaRPr>
          </a:p>
          <a:p>
            <a:pPr marL="942340" marR="935990" lvl="0" indent="1270" algn="ctr" defTabSz="914400" rtl="0" eaLnBrk="1" fontAlgn="auto" latinLnBrk="0" hangingPunct="1">
              <a:lnSpc>
                <a:spcPct val="100000"/>
              </a:lnSpc>
              <a:spcBef>
                <a:spcPts val="1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Количество</a:t>
            </a:r>
            <a:r>
              <a:rPr kumimoji="0" lang="ru-RU" sz="2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22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и</a:t>
            </a:r>
            <a:r>
              <a:rPr kumimoji="0" lang="ru-RU" sz="2800" b="0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счет </a:t>
            </a: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Геометрические</a:t>
            </a:r>
            <a:r>
              <a:rPr kumimoji="0" lang="ru-RU" sz="28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3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формы </a:t>
            </a: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Величины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Microsoft Sans Serif" panose="020B060402020202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Пространственно-</a:t>
            </a: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временные</a:t>
            </a:r>
            <a:r>
              <a:rPr kumimoji="0" lang="ru-RU" sz="2800" b="0" i="0" u="none" strike="noStrike" kern="1200" cap="none" spc="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 </a:t>
            </a:r>
            <a:r>
              <a:rPr kumimoji="0" lang="ru-RU" sz="28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отношения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Microsoft Sans Serif" panose="020B060402020202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147351-EC67-AEE4-0C3D-1AC9DF659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94" y="5242242"/>
            <a:ext cx="1496054" cy="14960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9DA113-1344-EBE6-BACE-D70C69628E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8955" y="1155231"/>
            <a:ext cx="1090269" cy="109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7884B8-9C43-E31B-8486-62F9E735E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3199F5-B15F-E250-1463-DFDF68E33737}"/>
              </a:ext>
            </a:extLst>
          </p:cNvPr>
          <p:cNvSpPr/>
          <p:nvPr/>
        </p:nvSpPr>
        <p:spPr>
          <a:xfrm>
            <a:off x="0" y="0"/>
            <a:ext cx="12192000" cy="997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FC4C10BF-77B1-D12D-62D8-4A35198CF506}"/>
              </a:ext>
            </a:extLst>
          </p:cNvPr>
          <p:cNvSpPr/>
          <p:nvPr/>
        </p:nvSpPr>
        <p:spPr>
          <a:xfrm rot="8988682">
            <a:off x="6150126" y="2575304"/>
            <a:ext cx="2028108" cy="708424"/>
          </a:xfrm>
          <a:custGeom>
            <a:avLst/>
            <a:gdLst>
              <a:gd name="connsiteX0" fmla="*/ 0 w 11204293"/>
              <a:gd name="connsiteY0" fmla="*/ 347241 h 359036"/>
              <a:gd name="connsiteX1" fmla="*/ 1203767 w 11204293"/>
              <a:gd name="connsiteY1" fmla="*/ 57874 h 359036"/>
              <a:gd name="connsiteX2" fmla="*/ 2789499 w 11204293"/>
              <a:gd name="connsiteY2" fmla="*/ 324091 h 359036"/>
              <a:gd name="connsiteX3" fmla="*/ 4953964 w 11204293"/>
              <a:gd name="connsiteY3" fmla="*/ 104172 h 359036"/>
              <a:gd name="connsiteX4" fmla="*/ 6643868 w 11204293"/>
              <a:gd name="connsiteY4" fmla="*/ 347241 h 359036"/>
              <a:gd name="connsiteX5" fmla="*/ 8194876 w 11204293"/>
              <a:gd name="connsiteY5" fmla="*/ 57874 h 359036"/>
              <a:gd name="connsiteX6" fmla="*/ 9711159 w 11204293"/>
              <a:gd name="connsiteY6" fmla="*/ 358815 h 359036"/>
              <a:gd name="connsiteX7" fmla="*/ 11204293 w 11204293"/>
              <a:gd name="connsiteY7" fmla="*/ 0 h 35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04293" h="359036">
                <a:moveTo>
                  <a:pt x="0" y="347241"/>
                </a:moveTo>
                <a:cubicBezTo>
                  <a:pt x="369425" y="204486"/>
                  <a:pt x="738851" y="61732"/>
                  <a:pt x="1203767" y="57874"/>
                </a:cubicBezTo>
                <a:cubicBezTo>
                  <a:pt x="1668683" y="54016"/>
                  <a:pt x="2164466" y="316375"/>
                  <a:pt x="2789499" y="324091"/>
                </a:cubicBezTo>
                <a:cubicBezTo>
                  <a:pt x="3414532" y="331807"/>
                  <a:pt x="4311569" y="100314"/>
                  <a:pt x="4953964" y="104172"/>
                </a:cubicBezTo>
                <a:cubicBezTo>
                  <a:pt x="5596359" y="108030"/>
                  <a:pt x="6103716" y="354957"/>
                  <a:pt x="6643868" y="347241"/>
                </a:cubicBezTo>
                <a:cubicBezTo>
                  <a:pt x="7184020" y="339525"/>
                  <a:pt x="7683661" y="55945"/>
                  <a:pt x="8194876" y="57874"/>
                </a:cubicBezTo>
                <a:cubicBezTo>
                  <a:pt x="8706091" y="59803"/>
                  <a:pt x="9209590" y="368461"/>
                  <a:pt x="9711159" y="358815"/>
                </a:cubicBezTo>
                <a:cubicBezTo>
                  <a:pt x="10212728" y="349169"/>
                  <a:pt x="11007523" y="88739"/>
                  <a:pt x="11204293" y="0"/>
                </a:cubicBezTo>
              </a:path>
            </a:pathLst>
          </a:custGeom>
          <a:noFill/>
          <a:ln w="28575">
            <a:solidFill>
              <a:schemeClr val="bg1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5DC56D-3ABD-7A61-04BB-C329265EF47C}"/>
              </a:ext>
            </a:extLst>
          </p:cNvPr>
          <p:cNvSpPr txBox="1"/>
          <p:nvPr/>
        </p:nvSpPr>
        <p:spPr>
          <a:xfrm>
            <a:off x="351934" y="361533"/>
            <a:ext cx="905506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Moniqa Black" pitchFamily="2" charset="0"/>
                <a:cs typeface="+mn-cs"/>
              </a:rPr>
              <a:t>Понятие «математическое образование»</a:t>
            </a:r>
          </a:p>
        </p:txBody>
      </p:sp>
      <p:sp>
        <p:nvSpPr>
          <p:cNvPr id="3" name="object 19">
            <a:extLst>
              <a:ext uri="{FF2B5EF4-FFF2-40B4-BE49-F238E27FC236}">
                <a16:creationId xmlns:a16="http://schemas.microsoft.com/office/drawing/2014/main" id="{9D8A2280-B8DB-808E-456C-7D801A330375}"/>
              </a:ext>
            </a:extLst>
          </p:cNvPr>
          <p:cNvSpPr txBox="1"/>
          <p:nvPr/>
        </p:nvSpPr>
        <p:spPr>
          <a:xfrm>
            <a:off x="852036" y="1465367"/>
            <a:ext cx="10043128" cy="50481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55600" marR="348615" lvl="0" indent="-70485" algn="just" defTabSz="914400" rtl="0" eaLnBrk="1" fontAlgn="auto" latinLnBrk="0" hangingPunct="1">
              <a:lnSpc>
                <a:spcPct val="99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-2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Формирование математической культуры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BF959A-8EE6-A13D-8036-CA45C436E9D0}"/>
              </a:ext>
            </a:extLst>
          </p:cNvPr>
          <p:cNvSpPr txBox="1"/>
          <p:nvPr/>
        </p:nvSpPr>
        <p:spPr>
          <a:xfrm>
            <a:off x="3476445" y="3901936"/>
            <a:ext cx="8270576" cy="229806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Развитие мышления</a:t>
            </a:r>
          </a:p>
          <a:p>
            <a:pPr marL="942340" marR="935990" lvl="0" indent="1270" algn="ctr" defTabSz="914400" rtl="0" eaLnBrk="1" fontAlgn="auto" latinLnBrk="0" hangingPunct="1">
              <a:lnSpc>
                <a:spcPct val="100000"/>
              </a:lnSpc>
              <a:spcBef>
                <a:spcPts val="1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Развитие памяти, внимания, воображения</a:t>
            </a:r>
          </a:p>
          <a:p>
            <a:pPr marL="942340" marR="935990" lvl="0" indent="1270" algn="ctr" defTabSz="914400" rtl="0" eaLnBrk="1" fontAlgn="auto" latinLnBrk="0" hangingPunct="1">
              <a:lnSpc>
                <a:spcPct val="100000"/>
              </a:lnSpc>
              <a:spcBef>
                <a:spcPts val="1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5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Развитие способов рациональной умственной деятельности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2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Microsoft Sans Serif" panose="020B0604020202020204"/>
              </a:rPr>
              <a:t>Развитие математической речи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7929D2-8708-EF74-9DE3-E3B4240B2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39" y="5113076"/>
            <a:ext cx="1613920" cy="161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683</Words>
  <Application>Microsoft Office PowerPoint</Application>
  <PresentationFormat>Широкоэкранный</PresentationFormat>
  <Paragraphs>110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Aptos</vt:lpstr>
      <vt:lpstr>Martian Mono</vt:lpstr>
      <vt:lpstr>Arial</vt:lpstr>
      <vt:lpstr>Microsoft YaHei</vt:lpstr>
      <vt:lpstr>Ubuntu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75</cp:revision>
  <dcterms:created xsi:type="dcterms:W3CDTF">2025-08-11T06:32:47Z</dcterms:created>
  <dcterms:modified xsi:type="dcterms:W3CDTF">2025-08-27T04:37:21Z</dcterms:modified>
</cp:coreProperties>
</file>